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56" r:id="rId2"/>
    <p:sldId id="297" r:id="rId3"/>
    <p:sldId id="298" r:id="rId4"/>
    <p:sldId id="334" r:id="rId5"/>
    <p:sldId id="300" r:id="rId6"/>
    <p:sldId id="306" r:id="rId7"/>
    <p:sldId id="307" r:id="rId8"/>
    <p:sldId id="338" r:id="rId9"/>
    <p:sldId id="340" r:id="rId10"/>
    <p:sldId id="344" r:id="rId11"/>
    <p:sldId id="342" r:id="rId12"/>
    <p:sldId id="341" r:id="rId13"/>
    <p:sldId id="310" r:id="rId14"/>
    <p:sldId id="312" r:id="rId15"/>
    <p:sldId id="313" r:id="rId16"/>
    <p:sldId id="315" r:id="rId17"/>
    <p:sldId id="318" r:id="rId18"/>
    <p:sldId id="295" r:id="rId19"/>
    <p:sldId id="319" r:id="rId20"/>
    <p:sldId id="320" r:id="rId21"/>
    <p:sldId id="321" r:id="rId22"/>
    <p:sldId id="322" r:id="rId23"/>
    <p:sldId id="323" r:id="rId24"/>
    <p:sldId id="325" r:id="rId25"/>
    <p:sldId id="327" r:id="rId26"/>
    <p:sldId id="336" r:id="rId27"/>
    <p:sldId id="330" r:id="rId28"/>
    <p:sldId id="332" r:id="rId29"/>
    <p:sldId id="333" r:id="rId30"/>
    <p:sldId id="337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1864" autoAdjust="0"/>
  </p:normalViewPr>
  <p:slideViewPr>
    <p:cSldViewPr snapToGrid="0">
      <p:cViewPr varScale="1">
        <p:scale>
          <a:sx n="66" d="100"/>
          <a:sy n="66" d="100"/>
        </p:scale>
        <p:origin x="10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452DD-0240-4E6B-9610-0FE9F976DC9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142D0-2F42-469C-AE47-AE70BC8CC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33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142D0-2F42-469C-AE47-AE70BC8CCC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4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142D0-2F42-469C-AE47-AE70BC8CC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5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back office to the front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142D0-2F42-469C-AE47-AE70BC8CCC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11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toy model solves in under a second on an inexpensive laptop using open-source software.   Optimal values x=5, y=0, z=2 ; objective function value 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142D0-2F42-469C-AE47-AE70BC8CCC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6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142D0-2F42-469C-AE47-AE70BC8CCC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0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142D0-2F42-469C-AE47-AE70BC8CCC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4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142D0-2F42-469C-AE47-AE70BC8CCC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0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142D0-2F42-469C-AE47-AE70BC8CCC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9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28700" y="1089721"/>
            <a:ext cx="10305600" cy="2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33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33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12" name="Google Shape;12;p2"/>
          <p:cNvGrpSpPr/>
          <p:nvPr/>
        </p:nvGrpSpPr>
        <p:grpSpPr>
          <a:xfrm>
            <a:off x="38067" y="2929019"/>
            <a:ext cx="12125397" cy="3929100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38067" y="4479971"/>
            <a:ext cx="12125397" cy="2378148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973317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862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38067" y="5134087"/>
            <a:ext cx="12125397" cy="1724139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38067" y="5814665"/>
            <a:ext cx="12125397" cy="104356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4772000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67282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 with frame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233" y="0"/>
            <a:ext cx="12192000" cy="68580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597693" y="891923"/>
            <a:ext cx="103632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597693" y="2113513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38067" y="2929019"/>
            <a:ext cx="12125397" cy="3929100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38067" y="4479971"/>
            <a:ext cx="12125397" cy="2378148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0051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  <p:grpSp>
        <p:nvGrpSpPr>
          <p:cNvPr id="226" name="Google Shape;226;p5"/>
          <p:cNvGrpSpPr/>
          <p:nvPr/>
        </p:nvGrpSpPr>
        <p:grpSpPr>
          <a:xfrm>
            <a:off x="38067" y="5134087"/>
            <a:ext cx="12125397" cy="1724139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38067" y="5814665"/>
            <a:ext cx="12125397" cy="104356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4772000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16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6646867" y="200"/>
            <a:ext cx="5545200" cy="6858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603632" y="827893"/>
            <a:ext cx="53136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603636" y="1883571"/>
            <a:ext cx="5313600" cy="4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203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45" name="Google Shape;445;p8"/>
          <p:cNvGrpSpPr/>
          <p:nvPr/>
        </p:nvGrpSpPr>
        <p:grpSpPr>
          <a:xfrm>
            <a:off x="38067" y="5134087"/>
            <a:ext cx="12125397" cy="1724139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38067" y="5814665"/>
            <a:ext cx="12125397" cy="104356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4772000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7" name="Google Shape;547;p8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8" name="Google Shape;548;p8"/>
          <p:cNvSpPr txBox="1">
            <a:spLocks noGrp="1"/>
          </p:cNvSpPr>
          <p:nvPr>
            <p:ph type="body" idx="1"/>
          </p:nvPr>
        </p:nvSpPr>
        <p:spPr>
          <a:xfrm>
            <a:off x="986233" y="1647831"/>
            <a:ext cx="3303200" cy="37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9" name="Google Shape;549;p8"/>
          <p:cNvSpPr txBox="1">
            <a:spLocks noGrp="1"/>
          </p:cNvSpPr>
          <p:nvPr>
            <p:ph type="body" idx="2"/>
          </p:nvPr>
        </p:nvSpPr>
        <p:spPr>
          <a:xfrm>
            <a:off x="4458717" y="1647831"/>
            <a:ext cx="3303200" cy="37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0" name="Google Shape;550;p8"/>
          <p:cNvSpPr txBox="1">
            <a:spLocks noGrp="1"/>
          </p:cNvSpPr>
          <p:nvPr>
            <p:ph type="body" idx="3"/>
          </p:nvPr>
        </p:nvSpPr>
        <p:spPr>
          <a:xfrm>
            <a:off x="7931203" y="1647831"/>
            <a:ext cx="3303200" cy="37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1" name="Google Shape;551;p8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5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4" name="Google Shape;554;p9"/>
          <p:cNvGrpSpPr/>
          <p:nvPr/>
        </p:nvGrpSpPr>
        <p:grpSpPr>
          <a:xfrm>
            <a:off x="38067" y="5134087"/>
            <a:ext cx="12125397" cy="1724139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38067" y="5814665"/>
            <a:ext cx="12125397" cy="104356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4772000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4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 only no graph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33" y="-15833"/>
            <a:ext cx="12192000" cy="1097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986233" y="-1"/>
            <a:ext cx="10248000" cy="9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33" y="5772000"/>
            <a:ext cx="12192000" cy="1086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738200" y="5994936"/>
            <a:ext cx="107156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9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0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7984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F9410C2D-58AD-48AF-B2CB-C4E0E553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02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drivensupplychai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8795-5CE4-4341-95DE-4560F1C97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32" y="151258"/>
            <a:ext cx="10841268" cy="3402068"/>
          </a:xfrm>
        </p:spPr>
        <p:txBody>
          <a:bodyPr wrap="square" anchor="t">
            <a:normAutofit fontScale="90000"/>
          </a:bodyPr>
          <a:lstStyle/>
          <a:p>
            <a:r>
              <a:rPr lang="en-US" b="1" i="1" dirty="0" err="1"/>
              <a:t>Minnebar</a:t>
            </a:r>
            <a:r>
              <a:rPr lang="en-US" b="1" i="1" dirty="0"/>
              <a:t> 16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Supply Chain Network Design: What Is It?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EFC21-6ED5-4265-B7CC-B8261056A2BF}"/>
              </a:ext>
            </a:extLst>
          </p:cNvPr>
          <p:cNvSpPr txBox="1"/>
          <p:nvPr/>
        </p:nvSpPr>
        <p:spPr>
          <a:xfrm>
            <a:off x="1957138" y="4426565"/>
            <a:ext cx="8022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Ralph Asher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ralph@datadrivensupplychain.com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June 4, 2022</a:t>
            </a:r>
          </a:p>
        </p:txBody>
      </p:sp>
    </p:spTree>
    <p:extLst>
      <p:ext uri="{BB962C8B-B14F-4D97-AF65-F5344CB8AC3E}">
        <p14:creationId xmlns:p14="http://schemas.microsoft.com/office/powerpoint/2010/main" val="3628462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8F7329-0258-D941-3EA0-762EAFA0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57" y="73853"/>
            <a:ext cx="9061610" cy="6777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7AE9E-B7D7-4E4C-292E-515AC8DF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21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D725-5C90-92F5-2977-0C2B0CC8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0"/>
            <a:ext cx="10248000" cy="1143200"/>
          </a:xfrm>
        </p:spPr>
        <p:txBody>
          <a:bodyPr/>
          <a:lstStyle/>
          <a:p>
            <a:r>
              <a:rPr lang="en-US" sz="4400" dirty="0"/>
              <a:t>Optimization Model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5E6D3-6DE9-58BB-32FA-8F8CAA339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143200"/>
            <a:ext cx="10248000" cy="5321296"/>
          </a:xfrm>
          <a:solidFill>
            <a:schemeClr val="accent1"/>
          </a:solidFill>
        </p:spPr>
        <p:txBody>
          <a:bodyPr/>
          <a:lstStyle/>
          <a:p>
            <a:pPr marL="101598" indent="0">
              <a:buNone/>
            </a:pPr>
            <a:r>
              <a:rPr lang="en-US" sz="2000" dirty="0"/>
              <a:t>The types of decision variables, and the form of the constraints and objective function, will determine what type optimization model you have.</a:t>
            </a:r>
          </a:p>
          <a:p>
            <a:pPr marL="101598" indent="0">
              <a:buNone/>
            </a:pPr>
            <a:endParaRPr lang="en-US" sz="2000" dirty="0"/>
          </a:p>
          <a:p>
            <a:r>
              <a:rPr lang="en-US" sz="2000" b="1" dirty="0"/>
              <a:t>Linear Programming (LP) model:</a:t>
            </a:r>
            <a:r>
              <a:rPr lang="en-US" sz="2000" dirty="0"/>
              <a:t> only continuous decision variables, all constraints and the objective function are linear</a:t>
            </a:r>
          </a:p>
          <a:p>
            <a:r>
              <a:rPr lang="en-US" sz="2000" b="1" dirty="0"/>
              <a:t>Mixed Integer Programming (MIP) model:</a:t>
            </a:r>
            <a:r>
              <a:rPr lang="en-US" sz="2000" dirty="0"/>
              <a:t> at least some decision variables are binary or integer, all constraints and the objective function are linear</a:t>
            </a:r>
          </a:p>
          <a:p>
            <a:r>
              <a:rPr lang="en-US" sz="2000" b="1" dirty="0"/>
              <a:t>Nonlinear Programming (NLP) model:</a:t>
            </a:r>
            <a:r>
              <a:rPr lang="en-US" sz="2000" dirty="0"/>
              <a:t> At least one term in the constraints or objective function are nonlinear (e.g., two decision variables multiplied by each other, or a decision variable raised to an exponent other than 1)</a:t>
            </a:r>
          </a:p>
          <a:p>
            <a:endParaRPr lang="en-US" sz="2000" dirty="0"/>
          </a:p>
          <a:p>
            <a:r>
              <a:rPr lang="en-US" sz="2000" b="1" i="1" dirty="0"/>
              <a:t>Today we will be demoing a Mixed Integer Programming model</a:t>
            </a:r>
          </a:p>
          <a:p>
            <a:pPr marL="101598" indent="0">
              <a:buNone/>
            </a:pPr>
            <a:endParaRPr lang="en-US" sz="2000" b="1" dirty="0"/>
          </a:p>
          <a:p>
            <a:pPr marL="101598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101598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F08D9-734C-3832-4562-AC703813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3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74C029-2FA7-0FE0-737C-E835BC16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247180-B2D7-E446-5683-DDA5EEF4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Heartland Widgets, Inc.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06002-B303-ED23-CB10-E8EB44B47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6240" y="1536703"/>
            <a:ext cx="10248000" cy="4922153"/>
          </a:xfrm>
          <a:solidFill>
            <a:schemeClr val="accent1"/>
          </a:solidFill>
        </p:spPr>
        <p:txBody>
          <a:bodyPr/>
          <a:lstStyle/>
          <a:p>
            <a:pPr marL="101598" indent="0">
              <a:buNone/>
            </a:pPr>
            <a:r>
              <a:rPr lang="en-US" sz="2400" b="1" dirty="0"/>
              <a:t>Decisions:</a:t>
            </a:r>
          </a:p>
          <a:p>
            <a:r>
              <a:rPr lang="en-US" sz="2400" dirty="0"/>
              <a:t>How many Distribution Centers to open, and where to locate them? </a:t>
            </a:r>
          </a:p>
          <a:p>
            <a:r>
              <a:rPr lang="en-US" sz="2400" dirty="0"/>
              <a:t>What customers to align to each Distribution Center?</a:t>
            </a:r>
          </a:p>
          <a:p>
            <a:pPr marL="101598" indent="0">
              <a:buNone/>
            </a:pPr>
            <a:endParaRPr lang="en-US" sz="2400" dirty="0"/>
          </a:p>
          <a:p>
            <a:pPr marL="101598" indent="0">
              <a:buNone/>
            </a:pPr>
            <a:r>
              <a:rPr lang="en-US" sz="2400" b="1" dirty="0"/>
              <a:t>Limitations (Constraints):</a:t>
            </a:r>
          </a:p>
          <a:p>
            <a:r>
              <a:rPr lang="en-US" sz="2400" dirty="0"/>
              <a:t>All Customer demand must be met</a:t>
            </a:r>
          </a:p>
          <a:p>
            <a:r>
              <a:rPr lang="en-US" sz="2400" dirty="0"/>
              <a:t>Minimum or maximum number of Distribution Centers (DCs)</a:t>
            </a:r>
          </a:p>
          <a:p>
            <a:r>
              <a:rPr lang="en-US" sz="2400" dirty="0"/>
              <a:t>Distribution Centers may be only realistically opened in certain locations</a:t>
            </a:r>
          </a:p>
          <a:p>
            <a:r>
              <a:rPr lang="en-US" sz="2400" dirty="0"/>
              <a:t>Maximum volume per Distribution Center (capacity)</a:t>
            </a:r>
          </a:p>
          <a:p>
            <a:r>
              <a:rPr lang="en-US" sz="2400" dirty="0"/>
              <a:t>Maximum distance from a Customer to its servicing Distribution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4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Heartland Widgets, Inc.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A4AC-43BF-4FA7-83DB-6EAD7EEAF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314" y="1509486"/>
            <a:ext cx="10914926" cy="4339771"/>
          </a:xfrm>
          <a:solidFill>
            <a:schemeClr val="accent1"/>
          </a:solidFill>
        </p:spPr>
        <p:txBody>
          <a:bodyPr/>
          <a:lstStyle/>
          <a:p>
            <a:pPr marL="101598" indent="0">
              <a:buNone/>
            </a:pPr>
            <a:r>
              <a:rPr lang="en-US" sz="2000" dirty="0"/>
              <a:t>You are a Supply Chain Data Scientist at Heartland Widgets, Inc.  Your company is the market leader in widget sales across an eight-state area of the American Midwest.  </a:t>
            </a:r>
          </a:p>
          <a:p>
            <a:pPr marL="101598" indent="0">
              <a:buNone/>
            </a:pPr>
            <a:endParaRPr lang="en-US" sz="2000" dirty="0"/>
          </a:p>
          <a:p>
            <a:pPr marL="101598" indent="0">
              <a:buNone/>
            </a:pPr>
            <a:r>
              <a:rPr lang="en-US" sz="2000" dirty="0"/>
              <a:t>The pandemic-induced shift in consumer demand from services to goods, as well as stay-at-home orders, has led to a boom in demand for your company’s flagship product, the @HomeWidget.  </a:t>
            </a:r>
          </a:p>
          <a:p>
            <a:pPr marL="101598" indent="0">
              <a:buNone/>
            </a:pPr>
            <a:endParaRPr lang="en-US" sz="2000" dirty="0"/>
          </a:p>
          <a:p>
            <a:pPr marL="101598" indent="0">
              <a:buNone/>
            </a:pPr>
            <a:r>
              <a:rPr lang="en-US" sz="2000" dirty="0"/>
              <a:t>Faced with record demand, the Director of Supply Chain Network Planning has asked you to “re-imagine” the company’s distribution network.  </a:t>
            </a:r>
          </a:p>
          <a:p>
            <a:pPr marL="101598" indent="0">
              <a:buNone/>
            </a:pPr>
            <a:endParaRPr lang="en-US" sz="2000" dirty="0"/>
          </a:p>
          <a:p>
            <a:pPr marL="101598" indent="0">
              <a:buNone/>
            </a:pPr>
            <a:r>
              <a:rPr lang="en-US" sz="2000" dirty="0"/>
              <a:t>You are to recommend where to open Heartland’s Distribution Centers, as well as customer-DC alignment, at minimal cost.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1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188392"/>
            <a:ext cx="11033707" cy="918516"/>
          </a:xfrm>
        </p:spPr>
        <p:txBody>
          <a:bodyPr/>
          <a:lstStyle/>
          <a:p>
            <a:r>
              <a:rPr lang="en-US" sz="4000" dirty="0"/>
              <a:t>Heartland Widgets: Customer Demand By 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3E416F-0D29-4759-A7E7-472F9BD26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979" y="1106908"/>
            <a:ext cx="5410200" cy="3609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8C56F-EC6C-41F8-BFC3-43D7E6101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26" y="1106908"/>
            <a:ext cx="4343400" cy="42672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57F54-677E-4DAA-9F21-9A0CB843BB16}"/>
              </a:ext>
            </a:extLst>
          </p:cNvPr>
          <p:cNvSpPr/>
          <p:nvPr/>
        </p:nvSpPr>
        <p:spPr>
          <a:xfrm>
            <a:off x="200526" y="5571714"/>
            <a:ext cx="9593179" cy="1106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117 Midwestern Cities in Demand Table</a:t>
            </a:r>
          </a:p>
          <a:p>
            <a:pPr algn="ctr"/>
            <a:r>
              <a:rPr lang="en-US" sz="2000" dirty="0"/>
              <a:t>Demand is Proportional to Population </a:t>
            </a:r>
          </a:p>
          <a:p>
            <a:pPr algn="ctr"/>
            <a:r>
              <a:rPr lang="en-US" sz="2000" i="1" dirty="0"/>
              <a:t>Demand table created using maps::</a:t>
            </a:r>
            <a:r>
              <a:rPr lang="en-US" sz="2000" i="1" dirty="0" err="1"/>
              <a:t>us.cities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5636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6" y="188392"/>
            <a:ext cx="11033707" cy="918516"/>
          </a:xfrm>
        </p:spPr>
        <p:txBody>
          <a:bodyPr/>
          <a:lstStyle/>
          <a:p>
            <a:r>
              <a:rPr lang="en-US" sz="3200" dirty="0"/>
              <a:t>Heartland Widgets: Potential Distribution Center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257F54-677E-4DAA-9F21-9A0CB843BB16}"/>
              </a:ext>
            </a:extLst>
          </p:cNvPr>
          <p:cNvSpPr/>
          <p:nvPr/>
        </p:nvSpPr>
        <p:spPr>
          <a:xfrm>
            <a:off x="507515" y="5563578"/>
            <a:ext cx="9593179" cy="1106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Top 20 Cities (by Demand) in Midwest are considered for DC Locations</a:t>
            </a:r>
          </a:p>
          <a:p>
            <a:pPr algn="ctr"/>
            <a:r>
              <a:rPr lang="en-US" sz="2000" dirty="0"/>
              <a:t>Each DC is assumed to cost $1 Million to open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E4F92D-8E16-48E8-8383-89EDDD93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6" y="1106908"/>
            <a:ext cx="5378880" cy="426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D3E99-2241-4FBE-A7C9-36B3F0B1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05" y="1496228"/>
            <a:ext cx="47244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6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Heartland Widget Distributors, Inc.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EDBA4AC-43BF-4FA7-83DB-6EAD7EEAF03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48653" y="967212"/>
                <a:ext cx="10985587" cy="5225041"/>
              </a:xfrm>
              <a:solidFill>
                <a:schemeClr val="accent1"/>
              </a:solidFill>
            </p:spPr>
            <p:txBody>
              <a:bodyPr/>
              <a:lstStyle/>
              <a:p>
                <a:pPr marL="101598" indent="0">
                  <a:buNone/>
                </a:pPr>
                <a:r>
                  <a:rPr lang="en-US" sz="1800" b="1" dirty="0"/>
                  <a:t>What customers to align to each Distribution Center?</a:t>
                </a:r>
                <a:endParaRPr lang="en-US" sz="1800" dirty="0"/>
              </a:p>
              <a:p>
                <a:pPr marL="101598" indent="0">
                  <a:buNone/>
                </a:pPr>
                <a:r>
                  <a:rPr lang="en-US" sz="1800" dirty="0"/>
                  <a:t>This is a series of yes/no decisions: for every combination of a Customer and a Distribution Center, should I align Customer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to Distribution Center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800" dirty="0"/>
                  <a:t> ?</a:t>
                </a:r>
              </a:p>
              <a:p>
                <a:pPr marL="101598" indent="0">
                  <a:buNone/>
                </a:pPr>
                <a:r>
                  <a:rPr lang="en-US" sz="1800" dirty="0"/>
                  <a:t>Limitations: Exactly one “Yes” per Customer.  (Each city is serviced by exactly one DC).</a:t>
                </a:r>
              </a:p>
              <a:p>
                <a:pPr marL="101598" indent="0">
                  <a:buNone/>
                </a:pPr>
                <a:r>
                  <a:rPr lang="en-US" sz="1800" b="1" dirty="0"/>
                  <a:t>How many Distribution Centers to open, and where to locate them? </a:t>
                </a:r>
              </a:p>
              <a:p>
                <a:pPr marL="101598" indent="0">
                  <a:buNone/>
                </a:pPr>
                <a:r>
                  <a:rPr lang="en-US" sz="1800" dirty="0"/>
                  <a:t>This is a series of if-then decisions, related to our alignment decisions: </a:t>
                </a:r>
                <a:r>
                  <a:rPr lang="en-US" sz="1800" i="1" dirty="0"/>
                  <a:t>if</a:t>
                </a:r>
                <a:r>
                  <a:rPr lang="en-US" sz="1800" dirty="0"/>
                  <a:t> at least one Customer is aligned to a DC, </a:t>
                </a:r>
                <a:r>
                  <a:rPr lang="en-US" sz="1800" i="1" dirty="0"/>
                  <a:t>then</a:t>
                </a:r>
                <a:r>
                  <a:rPr lang="en-US" sz="1800" dirty="0"/>
                  <a:t> we must open it.</a:t>
                </a:r>
              </a:p>
              <a:p>
                <a:pPr marL="101598" indent="0">
                  <a:buNone/>
                </a:pPr>
                <a:endParaRPr lang="en-US" sz="1800" dirty="0"/>
              </a:p>
              <a:p>
                <a:pPr marL="101598" indent="0">
                  <a:buNone/>
                </a:pPr>
                <a:r>
                  <a:rPr lang="en-US" sz="1800" dirty="0"/>
                  <a:t>The decision sets are interconnected – we cannot separate our decision on where to locate DCs, from our decision on how to align Customers to DCs.</a:t>
                </a:r>
              </a:p>
              <a:p>
                <a:pPr marL="101598" indent="0">
                  <a:buNone/>
                </a:pPr>
                <a:endParaRPr lang="en-US" sz="1800" dirty="0"/>
              </a:p>
              <a:p>
                <a:pPr marL="101598" indent="0">
                  <a:buNone/>
                </a:pPr>
                <a:endParaRPr lang="en-US" sz="1800" dirty="0"/>
              </a:p>
              <a:p>
                <a:pPr marL="101598" indent="0">
                  <a:buNone/>
                </a:pPr>
                <a:endParaRPr lang="en-US" sz="1800" dirty="0"/>
              </a:p>
              <a:p>
                <a:endParaRPr lang="en-US" sz="1800" b="1" i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EDBA4AC-43BF-4FA7-83DB-6EAD7EEAF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48653" y="967212"/>
                <a:ext cx="10985587" cy="52250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879E34B-F966-4C49-8D7B-2418CEF29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133548"/>
              </p:ext>
            </p:extLst>
          </p:nvPr>
        </p:nvGraphicFramePr>
        <p:xfrm>
          <a:off x="2013284" y="4726886"/>
          <a:ext cx="5481053" cy="2078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123">
                  <a:extLst>
                    <a:ext uri="{9D8B030D-6E8A-4147-A177-3AD203B41FA5}">
                      <a16:colId xmlns:a16="http://schemas.microsoft.com/office/drawing/2014/main" val="3446770618"/>
                    </a:ext>
                  </a:extLst>
                </a:gridCol>
                <a:gridCol w="1256402">
                  <a:extLst>
                    <a:ext uri="{9D8B030D-6E8A-4147-A177-3AD203B41FA5}">
                      <a16:colId xmlns:a16="http://schemas.microsoft.com/office/drawing/2014/main" val="4154261320"/>
                    </a:ext>
                  </a:extLst>
                </a:gridCol>
                <a:gridCol w="1370264">
                  <a:extLst>
                    <a:ext uri="{9D8B030D-6E8A-4147-A177-3AD203B41FA5}">
                      <a16:colId xmlns:a16="http://schemas.microsoft.com/office/drawing/2014/main" val="4045215434"/>
                    </a:ext>
                  </a:extLst>
                </a:gridCol>
                <a:gridCol w="1370264">
                  <a:extLst>
                    <a:ext uri="{9D8B030D-6E8A-4147-A177-3AD203B41FA5}">
                      <a16:colId xmlns:a16="http://schemas.microsoft.com/office/drawing/2014/main" val="1897771389"/>
                    </a:ext>
                  </a:extLst>
                </a:gridCol>
              </a:tblGrid>
              <a:tr h="337915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DC: Chicago 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DC: Indianapolis 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DC: Minneapolis MN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723353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Customer: Ames 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302336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Customer: Anderson 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192206"/>
                  </a:ext>
                </a:extLst>
              </a:tr>
              <a:tr h="316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Customer: Apple Valley MN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695495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Customer: Appleton WI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279313"/>
                  </a:ext>
                </a:extLst>
              </a:tr>
              <a:tr h="316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Customer: Arlington Heights 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723070"/>
                  </a:ext>
                </a:extLst>
              </a:tr>
              <a:tr h="276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Customer: Aurora 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  <a:endPara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4373D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4373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Align? Y/N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2528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B8C37B-9343-49A5-B047-C056118A538C}"/>
              </a:ext>
            </a:extLst>
          </p:cNvPr>
          <p:cNvSpPr/>
          <p:nvPr/>
        </p:nvSpPr>
        <p:spPr>
          <a:xfrm>
            <a:off x="7788442" y="6328618"/>
            <a:ext cx="222183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Table abridged for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096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Heartland Widget Distributors, Inc.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B8C37B-9343-49A5-B047-C056118A538C}"/>
              </a:ext>
            </a:extLst>
          </p:cNvPr>
          <p:cNvSpPr/>
          <p:nvPr/>
        </p:nvSpPr>
        <p:spPr>
          <a:xfrm>
            <a:off x="194975" y="3601469"/>
            <a:ext cx="2350168" cy="623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Distribution Center Opening Costs ($1M each)</a:t>
            </a:r>
          </a:p>
        </p:txBody>
      </p:sp>
      <p:pic>
        <p:nvPicPr>
          <p:cNvPr id="10" name="Picture 2" descr="Warehouse clipart">
            <a:extLst>
              <a:ext uri="{FF2B5EF4-FFF2-40B4-BE49-F238E27FC236}">
                <a16:creationId xmlns:a16="http://schemas.microsoft.com/office/drawing/2014/main" id="{348A9054-3851-43A5-A422-10B862275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7" y="1870159"/>
            <a:ext cx="2671010" cy="168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4C948-B72E-4849-BB1C-BC612ED9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91" y="1994107"/>
            <a:ext cx="2148890" cy="143489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416620-8CC5-4457-BC5E-4746F4DD7FA9}"/>
              </a:ext>
            </a:extLst>
          </p:cNvPr>
          <p:cNvSpPr/>
          <p:nvPr/>
        </p:nvSpPr>
        <p:spPr>
          <a:xfrm>
            <a:off x="3517230" y="3601469"/>
            <a:ext cx="1909011" cy="623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Distribution Center Handling Costs ($0.01 Per Unit)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F455A5-B96E-470F-8D17-EE08F6169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328" y="2093832"/>
            <a:ext cx="2350168" cy="133516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1C40A9-6740-4EA0-BF77-2866FCBC6285}"/>
              </a:ext>
            </a:extLst>
          </p:cNvPr>
          <p:cNvSpPr/>
          <p:nvPr/>
        </p:nvSpPr>
        <p:spPr>
          <a:xfrm>
            <a:off x="6398328" y="3601469"/>
            <a:ext cx="2350168" cy="14348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DC-to-Customer Transportation Costs ($0.05 Per Unit-Mile.</a:t>
            </a:r>
          </a:p>
          <a:p>
            <a:pPr algn="ctr"/>
            <a:r>
              <a:rPr lang="en-US" i="1" dirty="0"/>
              <a:t>e.g., 2 units traveling 100 miles = 2*100 = 200 unit-miles </a:t>
            </a:r>
            <a:r>
              <a:rPr lang="en-US" i="1" dirty="0">
                <a:sym typeface="Wingdings" panose="05000000000000000000" pitchFamily="2" charset="2"/>
              </a:rPr>
              <a:t> $10 cost</a:t>
            </a:r>
            <a:r>
              <a:rPr lang="en-US" i="1" dirty="0"/>
              <a:t>)</a:t>
            </a:r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3ACAD0D8-825B-44C0-B320-75EE50E8ED7A}"/>
              </a:ext>
            </a:extLst>
          </p:cNvPr>
          <p:cNvSpPr/>
          <p:nvPr/>
        </p:nvSpPr>
        <p:spPr>
          <a:xfrm>
            <a:off x="2611228" y="2337362"/>
            <a:ext cx="786063" cy="826169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0C834BCC-49B5-4458-9750-B72B10F296A1}"/>
              </a:ext>
            </a:extLst>
          </p:cNvPr>
          <p:cNvSpPr/>
          <p:nvPr/>
        </p:nvSpPr>
        <p:spPr>
          <a:xfrm>
            <a:off x="5538538" y="2354240"/>
            <a:ext cx="786063" cy="826169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quals 20">
            <a:extLst>
              <a:ext uri="{FF2B5EF4-FFF2-40B4-BE49-F238E27FC236}">
                <a16:creationId xmlns:a16="http://schemas.microsoft.com/office/drawing/2014/main" id="{D42CF8F1-0813-4412-A9D1-657882FB9D99}"/>
              </a:ext>
            </a:extLst>
          </p:cNvPr>
          <p:cNvSpPr/>
          <p:nvPr/>
        </p:nvSpPr>
        <p:spPr>
          <a:xfrm>
            <a:off x="8780580" y="2412834"/>
            <a:ext cx="1098884" cy="767575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04C28E-80F3-465A-B288-D7DE44CB5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1283" y="2044125"/>
            <a:ext cx="880607" cy="150763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3103B52-2521-4E41-BBA8-9C7D76361DED}"/>
              </a:ext>
            </a:extLst>
          </p:cNvPr>
          <p:cNvSpPr/>
          <p:nvPr/>
        </p:nvSpPr>
        <p:spPr>
          <a:xfrm>
            <a:off x="9296502" y="3601469"/>
            <a:ext cx="2350168" cy="623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Total Supply Chain Cost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263BA90-EBF8-4B80-906A-CE3A3EAD9CD9}"/>
              </a:ext>
            </a:extLst>
          </p:cNvPr>
          <p:cNvSpPr/>
          <p:nvPr/>
        </p:nvSpPr>
        <p:spPr>
          <a:xfrm>
            <a:off x="975716" y="5350924"/>
            <a:ext cx="9079831" cy="14348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Optimization modeling helps us to find the set of interconnected decisions – which Distribution Centers to open, and which Customers to align with each Distribution Center – that minimizes the Total Supply Chain Cost</a:t>
            </a:r>
          </a:p>
        </p:txBody>
      </p:sp>
    </p:spTree>
    <p:extLst>
      <p:ext uri="{BB962C8B-B14F-4D97-AF65-F5344CB8AC3E}">
        <p14:creationId xmlns:p14="http://schemas.microsoft.com/office/powerpoint/2010/main" val="971222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34" y="393504"/>
            <a:ext cx="10248000" cy="1143200"/>
          </a:xfrm>
        </p:spPr>
        <p:txBody>
          <a:bodyPr/>
          <a:lstStyle/>
          <a:p>
            <a:r>
              <a:rPr lang="en-US" sz="5400" dirty="0"/>
              <a:t>R Packages Used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A4AC-43BF-4FA7-83DB-6EAD7EEAF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338" y="1536704"/>
            <a:ext cx="11105896" cy="4762496"/>
          </a:xfrm>
          <a:solidFill>
            <a:schemeClr val="accent1"/>
          </a:solidFill>
        </p:spPr>
        <p:txBody>
          <a:bodyPr/>
          <a:lstStyle/>
          <a:p>
            <a:r>
              <a:rPr lang="en-US" sz="1600" dirty="0"/>
              <a:t>Data Import, Prep, Analysis,  &amp; Export</a:t>
            </a:r>
          </a:p>
          <a:p>
            <a:pPr lvl="1"/>
            <a:r>
              <a:rPr lang="en-US" sz="1600" dirty="0" err="1"/>
              <a:t>tidyverse</a:t>
            </a:r>
            <a:r>
              <a:rPr lang="en-US" sz="1600" dirty="0"/>
              <a:t>: </a:t>
            </a:r>
            <a:r>
              <a:rPr lang="en-US" sz="1600" dirty="0" err="1"/>
              <a:t>dplyr</a:t>
            </a:r>
            <a:r>
              <a:rPr lang="en-US" sz="1600" dirty="0"/>
              <a:t>, </a:t>
            </a:r>
            <a:r>
              <a:rPr lang="en-US" sz="1600" dirty="0" err="1"/>
              <a:t>tidyr</a:t>
            </a:r>
            <a:r>
              <a:rPr lang="en-US" sz="1600" dirty="0"/>
              <a:t>, &amp; </a:t>
            </a:r>
            <a:r>
              <a:rPr lang="en-US" sz="1600" dirty="0" err="1"/>
              <a:t>magrittr</a:t>
            </a:r>
            <a:endParaRPr lang="en-US" sz="1600" dirty="0"/>
          </a:p>
          <a:p>
            <a:pPr lvl="1"/>
            <a:r>
              <a:rPr lang="en-US" sz="1600" dirty="0"/>
              <a:t>vroom</a:t>
            </a:r>
          </a:p>
          <a:p>
            <a:pPr lvl="1"/>
            <a:r>
              <a:rPr lang="en-US" sz="1600" dirty="0"/>
              <a:t>DT</a:t>
            </a:r>
          </a:p>
          <a:p>
            <a:pPr lvl="1"/>
            <a:r>
              <a:rPr lang="en-US" sz="1600" dirty="0" err="1"/>
              <a:t>openxlsx</a:t>
            </a:r>
            <a:endParaRPr lang="en-US" sz="1600" dirty="0"/>
          </a:p>
          <a:p>
            <a:r>
              <a:rPr lang="en-US" sz="1600" dirty="0"/>
              <a:t>Data Visualization</a:t>
            </a:r>
          </a:p>
          <a:p>
            <a:pPr lvl="1"/>
            <a:r>
              <a:rPr lang="en-US" sz="1600" dirty="0" err="1"/>
              <a:t>shinydashboard</a:t>
            </a:r>
            <a:endParaRPr lang="en-US" sz="1600" dirty="0"/>
          </a:p>
          <a:p>
            <a:pPr lvl="1"/>
            <a:r>
              <a:rPr lang="en-US" sz="1600" dirty="0" err="1"/>
              <a:t>rhandsontable</a:t>
            </a:r>
            <a:r>
              <a:rPr lang="en-US" sz="1600" dirty="0"/>
              <a:t> (interactive tables in Shiny)</a:t>
            </a:r>
          </a:p>
          <a:p>
            <a:pPr lvl="1"/>
            <a:r>
              <a:rPr lang="en-US" sz="1600" dirty="0"/>
              <a:t>leaflet &amp; </a:t>
            </a:r>
            <a:r>
              <a:rPr lang="en-US" sz="1600" dirty="0" err="1"/>
              <a:t>leaflet.minicharts</a:t>
            </a:r>
            <a:r>
              <a:rPr lang="en-US" sz="1600" dirty="0"/>
              <a:t> (mapping)</a:t>
            </a:r>
          </a:p>
          <a:p>
            <a:pPr lvl="1"/>
            <a:r>
              <a:rPr lang="en-US" sz="1600" dirty="0" err="1"/>
              <a:t>Shinybusy</a:t>
            </a:r>
            <a:r>
              <a:rPr lang="en-US" sz="1600" dirty="0"/>
              <a:t> (busy bar)</a:t>
            </a:r>
          </a:p>
          <a:p>
            <a:r>
              <a:rPr lang="en-US" sz="1600" dirty="0"/>
              <a:t>Optimization</a:t>
            </a:r>
          </a:p>
          <a:p>
            <a:pPr lvl="1"/>
            <a:r>
              <a:rPr lang="en-US" sz="1600" dirty="0" err="1"/>
              <a:t>ompr</a:t>
            </a:r>
            <a:r>
              <a:rPr lang="en-US" sz="1600" dirty="0"/>
              <a:t> &amp; </a:t>
            </a:r>
            <a:r>
              <a:rPr lang="en-US" sz="1600" dirty="0" err="1"/>
              <a:t>ompr.roi</a:t>
            </a:r>
            <a:r>
              <a:rPr lang="en-US" sz="1600" dirty="0"/>
              <a:t>  (linear optimization modeling framework)</a:t>
            </a:r>
          </a:p>
          <a:p>
            <a:pPr lvl="1"/>
            <a:r>
              <a:rPr lang="en-US" sz="1600" dirty="0" err="1"/>
              <a:t>ROI.plugin.symphony</a:t>
            </a:r>
            <a:r>
              <a:rPr lang="en-US" sz="1600" dirty="0"/>
              <a:t> (model solver: </a:t>
            </a:r>
            <a:r>
              <a:rPr lang="en-US" sz="1600" b="1" dirty="0"/>
              <a:t>Support the COIN-OR Foundation! github.com/coin-or to donate</a:t>
            </a:r>
            <a:r>
              <a:rPr lang="en-US" sz="1600" dirty="0"/>
              <a:t>)</a:t>
            </a:r>
          </a:p>
          <a:p>
            <a:r>
              <a:rPr lang="en-US" sz="1600" dirty="0"/>
              <a:t>Geospatial Analysis</a:t>
            </a:r>
          </a:p>
          <a:p>
            <a:pPr lvl="1"/>
            <a:r>
              <a:rPr lang="en-US" sz="1600" dirty="0"/>
              <a:t>geosphere</a:t>
            </a:r>
          </a:p>
          <a:p>
            <a:pPr lvl="1"/>
            <a:r>
              <a:rPr lang="en-US" sz="1600" dirty="0"/>
              <a:t>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915242-2EF1-4E84-90B9-A8A3B277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639" y="834026"/>
            <a:ext cx="3214764" cy="3420113"/>
          </a:xfrm>
          <a:prstGeom prst="rect">
            <a:avLst/>
          </a:prstGeom>
        </p:spPr>
      </p:pic>
      <p:pic>
        <p:nvPicPr>
          <p:cNvPr id="1026" name="Picture 2" descr="Quickly aggregate your data in R with data.table - Kamil Slowikowski">
            <a:extLst>
              <a:ext uri="{FF2B5EF4-FFF2-40B4-BE49-F238E27FC236}">
                <a16:creationId xmlns:a16="http://schemas.microsoft.com/office/drawing/2014/main" id="{AFAA51BC-3D92-4B5D-9D04-9C5DA416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33" y="2459932"/>
            <a:ext cx="1448801" cy="16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167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8ABFC6-E46F-522C-D5FD-D9E69FA9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47" y="1042987"/>
            <a:ext cx="10481259" cy="5776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Shiny App: Upload Input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62C6D-D683-404A-938E-F5B40707A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4359" y="1204861"/>
            <a:ext cx="5197641" cy="3046297"/>
          </a:xfrm>
          <a:solidFill>
            <a:schemeClr val="accent1"/>
          </a:solidFill>
        </p:spPr>
        <p:txBody>
          <a:bodyPr/>
          <a:lstStyle/>
          <a:p>
            <a:pPr marL="101598" indent="0" algn="ctr">
              <a:buNone/>
            </a:pPr>
            <a:r>
              <a:rPr lang="en-US" sz="1600" i="1" dirty="0">
                <a:solidFill>
                  <a:schemeClr val="bg1"/>
                </a:solidFill>
              </a:rPr>
              <a:t>Download Input Files: https://github.com/datadrivensupplychain/minnebar16</a:t>
            </a:r>
          </a:p>
          <a:p>
            <a:pPr marL="101598" indent="0" algn="ctr">
              <a:buNone/>
            </a:pPr>
            <a:endParaRPr lang="en-US" sz="1600" i="1" dirty="0">
              <a:solidFill>
                <a:schemeClr val="bg1"/>
              </a:solidFill>
            </a:endParaRPr>
          </a:p>
          <a:p>
            <a:pPr marL="101598" indent="0" algn="ctr">
              <a:buNone/>
            </a:pPr>
            <a:endParaRPr lang="en-US" sz="1600" i="1" dirty="0">
              <a:solidFill>
                <a:schemeClr val="bg1"/>
              </a:solidFill>
            </a:endParaRPr>
          </a:p>
          <a:p>
            <a:pPr marL="101598" indent="0" algn="ctr">
              <a:buNone/>
            </a:pPr>
            <a:r>
              <a:rPr lang="en-US" sz="1600" i="1" dirty="0">
                <a:solidFill>
                  <a:schemeClr val="bg1"/>
                </a:solidFill>
              </a:rPr>
              <a:t>Step 1</a:t>
            </a:r>
          </a:p>
          <a:p>
            <a:pPr marL="101598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Upload Customer Data CSV</a:t>
            </a:r>
          </a:p>
          <a:p>
            <a:pPr marL="101598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Upload Distribution Center Data CSV</a:t>
            </a:r>
          </a:p>
          <a:p>
            <a:pPr marL="101598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Click “Use Uploaded Files As Data Inputs”</a:t>
            </a:r>
          </a:p>
          <a:p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1517DD-494D-47FE-AA7B-ABAE62CFE7EE}"/>
              </a:ext>
            </a:extLst>
          </p:cNvPr>
          <p:cNvSpPr/>
          <p:nvPr/>
        </p:nvSpPr>
        <p:spPr>
          <a:xfrm rot="15888334">
            <a:off x="3583905" y="5918597"/>
            <a:ext cx="1219200" cy="2857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Who Am 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A4AC-43BF-4FA7-83DB-6EAD7EEAF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66" y="1434843"/>
            <a:ext cx="7953999" cy="5265150"/>
          </a:xfrm>
          <a:solidFill>
            <a:schemeClr val="accent1"/>
          </a:solidFill>
        </p:spPr>
        <p:txBody>
          <a:bodyPr/>
          <a:lstStyle/>
          <a:p>
            <a:r>
              <a:rPr lang="en-US" sz="2000" dirty="0"/>
              <a:t>BS Physics, Valparaiso University (Indiana) 2006</a:t>
            </a:r>
          </a:p>
          <a:p>
            <a:r>
              <a:rPr lang="en-US" sz="2000" dirty="0"/>
              <a:t>MS Operations Research, Florida Inst. Tech. 2012</a:t>
            </a:r>
          </a:p>
          <a:p>
            <a:r>
              <a:rPr lang="en-US" sz="2000" dirty="0"/>
              <a:t>US Marine Corps, 2006-2012 (Full-Time / Active Duty), 2013-Present (Part-Time / Reservist)</a:t>
            </a:r>
          </a:p>
          <a:p>
            <a:r>
              <a:rPr lang="en-US" sz="2000" dirty="0"/>
              <a:t>General Mills &amp; Target: Supply Chain Design &amp; Simulation (2013-2021)</a:t>
            </a:r>
          </a:p>
          <a:p>
            <a:endParaRPr lang="en-US" sz="2000" dirty="0"/>
          </a:p>
          <a:p>
            <a:r>
              <a:rPr lang="en-US" sz="2000" b="1" i="1" dirty="0"/>
              <a:t>Data Driven Supply Chain LLC:  </a:t>
            </a:r>
            <a:r>
              <a:rPr lang="en-US" sz="2000" dirty="0"/>
              <a:t>Consulting &amp; Training in Supply Chain Analytics, Design, Optimization and Simulation</a:t>
            </a:r>
          </a:p>
          <a:p>
            <a:pPr lvl="1"/>
            <a:r>
              <a:rPr lang="en-US" sz="2000" dirty="0">
                <a:hlinkClick r:id="rId3"/>
              </a:rPr>
              <a:t>www.datadrivensupplychain.com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Adjunct @ University of Minnesota, Carlson School of Management</a:t>
            </a:r>
          </a:p>
          <a:p>
            <a:r>
              <a:rPr lang="en-US" sz="2000" dirty="0"/>
              <a:t>Math, maps, and coding enthusiast since childhood</a:t>
            </a:r>
          </a:p>
          <a:p>
            <a:pPr lvl="1"/>
            <a:r>
              <a:rPr lang="en-US" sz="2000" dirty="0"/>
              <a:t>USSR, MS-DOS, BASIC, and other antiquated acronyms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6069493"/>
            <a:ext cx="1828800" cy="796528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AC087C2-D1A6-43BF-B74F-107D10B9A3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263" y="1678200"/>
            <a:ext cx="3822357" cy="33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23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66E2D-E31A-41F5-8EE3-E5E20B21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31" y="1381124"/>
            <a:ext cx="6613928" cy="50196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Shiny App: Check Inputs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62C6D-D683-404A-938E-F5B40707A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2325" y="3266020"/>
            <a:ext cx="4571244" cy="1353605"/>
          </a:xfrm>
          <a:solidFill>
            <a:schemeClr val="accent1"/>
          </a:solidFill>
        </p:spPr>
        <p:txBody>
          <a:bodyPr/>
          <a:lstStyle/>
          <a:p>
            <a:pPr marL="101598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Step 2</a:t>
            </a:r>
          </a:p>
          <a:p>
            <a:pPr marL="101598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Review Customer Dataset</a:t>
            </a:r>
          </a:p>
          <a:p>
            <a:pPr marL="101598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Make Adjustments As Needed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1517DD-494D-47FE-AA7B-ABAE62CFE7EE}"/>
              </a:ext>
            </a:extLst>
          </p:cNvPr>
          <p:cNvSpPr/>
          <p:nvPr/>
        </p:nvSpPr>
        <p:spPr>
          <a:xfrm rot="10800000">
            <a:off x="2447924" y="1629683"/>
            <a:ext cx="1219200" cy="2857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51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8E3CE4-290E-4465-912E-E8D95DBD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" y="1139598"/>
            <a:ext cx="6066449" cy="5305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Shiny App: Check Inputs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62C6D-D683-404A-938E-F5B40707A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2325" y="3266020"/>
            <a:ext cx="4571244" cy="1353605"/>
          </a:xfrm>
          <a:solidFill>
            <a:schemeClr val="accent1"/>
          </a:solidFill>
        </p:spPr>
        <p:txBody>
          <a:bodyPr/>
          <a:lstStyle/>
          <a:p>
            <a:pPr marL="101598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Step 3</a:t>
            </a:r>
          </a:p>
          <a:p>
            <a:pPr marL="101598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Review Distribution Center Dataset Make Adjustments As Needed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1517DD-494D-47FE-AA7B-ABAE62CFE7EE}"/>
              </a:ext>
            </a:extLst>
          </p:cNvPr>
          <p:cNvSpPr/>
          <p:nvPr/>
        </p:nvSpPr>
        <p:spPr>
          <a:xfrm rot="10800000">
            <a:off x="2219324" y="1467758"/>
            <a:ext cx="1219200" cy="2857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81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AF0A25-AA01-476B-AB36-CB8070694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23" y="1609725"/>
            <a:ext cx="4459076" cy="52047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Shiny App: Adjust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62C6D-D683-404A-938E-F5B40707A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4625" y="2694519"/>
            <a:ext cx="4552194" cy="2210855"/>
          </a:xfrm>
          <a:solidFill>
            <a:schemeClr val="accent1"/>
          </a:solidFill>
        </p:spPr>
        <p:txBody>
          <a:bodyPr/>
          <a:lstStyle/>
          <a:p>
            <a:pPr marL="101598" indent="0" algn="ctr">
              <a:buNone/>
            </a:pPr>
            <a:r>
              <a:rPr lang="en-US" sz="2000" i="1" dirty="0">
                <a:solidFill>
                  <a:schemeClr val="bg1"/>
                </a:solidFill>
              </a:rPr>
              <a:t>Step 4</a:t>
            </a:r>
          </a:p>
          <a:p>
            <a:pPr marL="101598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Set Minimum Number of Distribution Centers to 1, Maximum to 20</a:t>
            </a:r>
          </a:p>
          <a:p>
            <a:pPr marL="101598" indent="0" algn="ctr">
              <a:buNone/>
            </a:pPr>
            <a:r>
              <a:rPr lang="en-US" sz="1400" i="1" dirty="0">
                <a:solidFill>
                  <a:schemeClr val="bg1"/>
                </a:solidFill>
              </a:rPr>
              <a:t>Only 20 options… so this is as unconstrained as possible</a:t>
            </a:r>
          </a:p>
          <a:p>
            <a:pPr marL="101598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Click Run Optimization</a:t>
            </a:r>
          </a:p>
          <a:p>
            <a:pPr marL="101598" indent="0" algn="ctr">
              <a:buNone/>
            </a:pP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1517DD-494D-47FE-AA7B-ABAE62CFE7EE}"/>
              </a:ext>
            </a:extLst>
          </p:cNvPr>
          <p:cNvSpPr/>
          <p:nvPr/>
        </p:nvSpPr>
        <p:spPr>
          <a:xfrm rot="10800000">
            <a:off x="3076574" y="2981178"/>
            <a:ext cx="1219200" cy="2857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BD45709-9A87-42A3-BA85-F5B87CDA60B2}"/>
              </a:ext>
            </a:extLst>
          </p:cNvPr>
          <p:cNvSpPr/>
          <p:nvPr/>
        </p:nvSpPr>
        <p:spPr>
          <a:xfrm rot="10800000">
            <a:off x="3181349" y="6306458"/>
            <a:ext cx="1219200" cy="2857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6217CE-2BDA-428F-AE5B-BE59D0022831}"/>
              </a:ext>
            </a:extLst>
          </p:cNvPr>
          <p:cNvSpPr/>
          <p:nvPr/>
        </p:nvSpPr>
        <p:spPr>
          <a:xfrm rot="10800000">
            <a:off x="3076574" y="2197356"/>
            <a:ext cx="1219200" cy="2857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00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173AE3-B1FC-4BCB-969F-D1327B792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047BFA-8BBF-46F9-8BBE-D54B33B6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8747"/>
            <a:ext cx="9629775" cy="43405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Shiny App: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62C6D-D683-404A-938E-F5B40707A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0950" y="3587904"/>
            <a:ext cx="4057649" cy="2124074"/>
          </a:xfrm>
          <a:solidFill>
            <a:schemeClr val="accent1"/>
          </a:solidFill>
        </p:spPr>
        <p:txBody>
          <a:bodyPr/>
          <a:lstStyle/>
          <a:p>
            <a:pPr marL="101598" indent="0" algn="ctr">
              <a:buNone/>
            </a:pPr>
            <a:r>
              <a:rPr lang="en-US" sz="1400" b="1" u="sng" dirty="0">
                <a:solidFill>
                  <a:schemeClr val="bg1"/>
                </a:solidFill>
              </a:rPr>
              <a:t>Minimal Cost to Serve All Customers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101598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4 * $1M = $4,000,000 DC Opening Costs +</a:t>
            </a:r>
          </a:p>
          <a:p>
            <a:pPr marL="101598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$3.5M DC-to-Customer Transportation Costs +</a:t>
            </a:r>
          </a:p>
          <a:p>
            <a:pPr marL="101598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$13,286 DC Handling Costs =</a:t>
            </a:r>
          </a:p>
          <a:p>
            <a:pPr marL="101598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$7.506M Total Cost</a:t>
            </a:r>
          </a:p>
          <a:p>
            <a:pPr marL="101598" indent="0" algn="ctr">
              <a:buNone/>
            </a:pPr>
            <a:r>
              <a:rPr lang="en-US" sz="1400" b="1" i="1" dirty="0">
                <a:solidFill>
                  <a:schemeClr val="bg1"/>
                </a:solidFill>
              </a:rPr>
              <a:t>Loosest Constraints</a:t>
            </a:r>
          </a:p>
          <a:p>
            <a:pPr marL="101598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01598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A4EB53-871C-4389-8C01-E3988EFC9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75" y="5824703"/>
            <a:ext cx="11802094" cy="9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72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A Side Discussion About Constraints…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B2842-5AF8-47E1-92F8-358C3DEC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053" y="1536703"/>
            <a:ext cx="10833187" cy="4414917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In optimization modeling, </a:t>
            </a:r>
            <a:r>
              <a:rPr lang="en-US" i="1" dirty="0"/>
              <a:t>constraints</a:t>
            </a:r>
            <a:r>
              <a:rPr lang="en-US" dirty="0"/>
              <a:t> are mathematical limitations on what set of decisions you can make, that correspond to real-life limitations.  </a:t>
            </a:r>
          </a:p>
          <a:p>
            <a:r>
              <a:rPr lang="en-US" dirty="0"/>
              <a:t>The more constraints you have in your model (and in real life), the worse your objective function becomes.</a:t>
            </a:r>
          </a:p>
          <a:p>
            <a:r>
              <a:rPr lang="en-US" dirty="0"/>
              <a:t>Optimization modeling, including supply chain network design, is an exercise in understanding the tradeoffs involved in tightening or loosening constraints.</a:t>
            </a:r>
          </a:p>
          <a:p>
            <a:endParaRPr lang="en-US" dirty="0"/>
          </a:p>
          <a:p>
            <a:pPr marL="101598" indent="0">
              <a:buNone/>
            </a:pPr>
            <a:r>
              <a:rPr lang="en-US" sz="2400" b="1" i="1" dirty="0"/>
              <a:t>In designing your supply chain,  the tighter the constraints, the higher the total cost becomes.  Supply Chain Design is partly an art around understanding the additional expenses associated with tighter constraints.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02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Shiny App: Requiring Exactly 3 DCs Opened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326EA-4084-4976-9383-0E61E671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06600"/>
            <a:ext cx="5581650" cy="3401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3A985-A39B-40E2-AFF6-5AB363EF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2" y="4597480"/>
            <a:ext cx="11788515" cy="796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C41019-1073-4CB5-9D5F-2C1774E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5" y="1600200"/>
            <a:ext cx="5495925" cy="220027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EB6EE6-1109-4682-A32C-BA285BFB6883}"/>
              </a:ext>
            </a:extLst>
          </p:cNvPr>
          <p:cNvSpPr/>
          <p:nvPr/>
        </p:nvSpPr>
        <p:spPr>
          <a:xfrm>
            <a:off x="215976" y="5572125"/>
            <a:ext cx="11233074" cy="1123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we set the constraint to allow between 1 and 20 DCs, the Total Cost was $7.5M and 4 DCs were recommended</a:t>
            </a:r>
          </a:p>
          <a:p>
            <a:pPr algn="ctr"/>
            <a:r>
              <a:rPr lang="en-US" dirty="0"/>
              <a:t>When we require exactly 3 DCs (tighter constraint), the Total Cost rises $125K to $7.6M.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Tighter Constraints </a:t>
            </a:r>
            <a:r>
              <a:rPr lang="en-US" b="1" dirty="0">
                <a:sym typeface="Wingdings" panose="05000000000000000000" pitchFamily="2" charset="2"/>
              </a:rPr>
              <a:t> Higher Cost (Worse Objective Function)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74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5" y="206309"/>
            <a:ext cx="10248000" cy="1143200"/>
          </a:xfrm>
        </p:spPr>
        <p:txBody>
          <a:bodyPr/>
          <a:lstStyle/>
          <a:p>
            <a:r>
              <a:rPr lang="en-US" sz="4800" dirty="0"/>
              <a:t>Shiny App: Max 400 Miles to DC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EB6EE6-1109-4682-A32C-BA285BFB6883}"/>
              </a:ext>
            </a:extLst>
          </p:cNvPr>
          <p:cNvSpPr/>
          <p:nvPr/>
        </p:nvSpPr>
        <p:spPr>
          <a:xfrm>
            <a:off x="215975" y="6128083"/>
            <a:ext cx="11233074" cy="653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max distance to the Distribution Center was set to 99,999,999 miles, the max distance from a DC to a Customer was 415.6 miles.  What if we set the max distance to 400 miles?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4233F-6AA3-46D7-84F9-FB68B6BB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5" y="1238355"/>
            <a:ext cx="11550316" cy="3755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207EEE-C15D-488A-A660-66F7E4B50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3" y="5078572"/>
            <a:ext cx="9921449" cy="96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9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00" y="0"/>
            <a:ext cx="10248000" cy="1143200"/>
          </a:xfrm>
        </p:spPr>
        <p:txBody>
          <a:bodyPr/>
          <a:lstStyle/>
          <a:p>
            <a:r>
              <a:rPr lang="en-US" sz="4800" dirty="0"/>
              <a:t>Shiny App: Tradeoffs In Cost Functions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3ED2DF-5C41-4778-89C6-6439689B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65" y="1184637"/>
            <a:ext cx="9591069" cy="567951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7375573-7B7D-4389-B8D6-22F4C54502DD}"/>
              </a:ext>
            </a:extLst>
          </p:cNvPr>
          <p:cNvSpPr/>
          <p:nvPr/>
        </p:nvSpPr>
        <p:spPr>
          <a:xfrm>
            <a:off x="3152776" y="2295524"/>
            <a:ext cx="2705100" cy="733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Minimal Total Cost Occurs at 4 DCs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8141B4-345C-4336-9DF0-E5F6EA2688A2}"/>
              </a:ext>
            </a:extLst>
          </p:cNvPr>
          <p:cNvSpPr/>
          <p:nvPr/>
        </p:nvSpPr>
        <p:spPr>
          <a:xfrm>
            <a:off x="4419600" y="3124200"/>
            <a:ext cx="333375" cy="428625"/>
          </a:xfrm>
          <a:prstGeom prst="ellipse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18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B2842-5AF8-47E1-92F8-358C3DEC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43" y="1363399"/>
            <a:ext cx="10948490" cy="3737989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Supply Chain Management, once a “behind-the-scenes” corporate function, is now front-page news.</a:t>
            </a:r>
          </a:p>
          <a:p>
            <a:r>
              <a:rPr lang="en-US" dirty="0"/>
              <a:t>Analytics, powered by open-source programming languages like R and Python, are changing the nature of Supply Chain Management</a:t>
            </a:r>
          </a:p>
          <a:p>
            <a:r>
              <a:rPr lang="en-US" dirty="0"/>
              <a:t>Supply Chain Network Design is a powerful tool in devising and evaluating your organization’s supply chain strategy</a:t>
            </a:r>
          </a:p>
          <a:p>
            <a:r>
              <a:rPr lang="en-US" dirty="0"/>
              <a:t>Optimization modeling, more broadly, is a powerful method to understand decision making with tradeoffs</a:t>
            </a:r>
          </a:p>
        </p:txBody>
      </p:sp>
    </p:spTree>
    <p:extLst>
      <p:ext uri="{BB962C8B-B14F-4D97-AF65-F5344CB8AC3E}">
        <p14:creationId xmlns:p14="http://schemas.microsoft.com/office/powerpoint/2010/main" val="2817978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Thank you for listening!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3B2842-5AF8-47E1-92F8-358C3DEC5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" y="2455071"/>
            <a:ext cx="6353175" cy="2316954"/>
          </a:xfrm>
          <a:solidFill>
            <a:schemeClr val="accent1"/>
          </a:solidFill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ralph@datadrivensupplychain.com</a:t>
            </a:r>
          </a:p>
          <a:p>
            <a:r>
              <a:rPr lang="en-US" sz="2400" dirty="0">
                <a:solidFill>
                  <a:schemeClr val="bg1"/>
                </a:solidFill>
              </a:rPr>
              <a:t>www.datadrivensupplychain.com</a:t>
            </a:r>
          </a:p>
          <a:p>
            <a:r>
              <a:rPr lang="en-US" sz="2400" dirty="0">
                <a:solidFill>
                  <a:schemeClr val="bg1"/>
                </a:solidFill>
              </a:rPr>
              <a:t>https://www.linkedin.com/company/data-driven-supply-chain</a:t>
            </a:r>
          </a:p>
          <a:p>
            <a:r>
              <a:rPr lang="en-US" sz="2400" dirty="0">
                <a:solidFill>
                  <a:schemeClr val="bg1"/>
                </a:solidFill>
              </a:rPr>
              <a:t>https://www.linkedin.com/in/ralphasher/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192717F-1A20-4D86-BC68-F306A53ABC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984" y="1049867"/>
            <a:ext cx="4806617" cy="42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2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682"/>
            <a:ext cx="10157254" cy="887892"/>
          </a:xfrm>
        </p:spPr>
        <p:txBody>
          <a:bodyPr/>
          <a:lstStyle/>
          <a:p>
            <a:r>
              <a:rPr lang="en-US" sz="3600" dirty="0"/>
              <a:t>Supply Chains… From Back Office to the Front 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588DA6-0BB5-4674-B49D-9A45B87BD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56" y="847291"/>
            <a:ext cx="4421283" cy="2915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F1424-6592-4C54-B4DD-AF7998A01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3" y="5192957"/>
            <a:ext cx="2343150" cy="729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53C599-9017-4859-8B60-DF5A6706C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3" y="5922203"/>
            <a:ext cx="8923277" cy="9014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4D2774-C964-43A2-9B35-C5F495B9C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151" y="2328060"/>
            <a:ext cx="3782698" cy="1371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313811-12F9-41E6-94F7-7B6745850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663" y="3874769"/>
            <a:ext cx="3809546" cy="19987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503F2-5ED0-4636-A410-3FCDFAF88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103" y="2081286"/>
            <a:ext cx="3267384" cy="4776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9B9B2-D668-459E-B81C-281DDE597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7327" y="840994"/>
            <a:ext cx="7652179" cy="1285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3200" y="6061471"/>
            <a:ext cx="1828800" cy="796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8BB69-F7DE-7E93-DCB5-CAD4A85F52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6482" y="4460494"/>
            <a:ext cx="2529108" cy="1097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F156C4-CD1E-5CBB-C5B5-E19E887427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6969" y="3822319"/>
            <a:ext cx="6286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54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46E8F5-9721-4D08-BA50-7C9CB5106F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 / Extra Slides</a:t>
            </a:r>
          </a:p>
        </p:txBody>
      </p:sp>
    </p:spTree>
    <p:extLst>
      <p:ext uri="{BB962C8B-B14F-4D97-AF65-F5344CB8AC3E}">
        <p14:creationId xmlns:p14="http://schemas.microsoft.com/office/powerpoint/2010/main" val="416251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534999"/>
            <a:ext cx="10392022" cy="1149421"/>
          </a:xfrm>
        </p:spPr>
        <p:txBody>
          <a:bodyPr/>
          <a:lstStyle/>
          <a:p>
            <a:r>
              <a:rPr lang="en-US" sz="5400" dirty="0"/>
              <a:t>How Can Analytics Be Used in Supply Chain Management?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071635-845D-4446-BAC5-53779A2F6061}"/>
              </a:ext>
            </a:extLst>
          </p:cNvPr>
          <p:cNvSpPr/>
          <p:nvPr/>
        </p:nvSpPr>
        <p:spPr>
          <a:xfrm>
            <a:off x="0" y="5867297"/>
            <a:ext cx="10218821" cy="99070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Open-Source Technologies Are Changing the Game Across the Spectrum of Supply Chain Management Activities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BE307-766A-4D01-A57A-1A55CB63A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14" y="1684420"/>
            <a:ext cx="7282248" cy="409963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4C2044-8FA1-4ADC-98EC-E22E09ED7747}"/>
              </a:ext>
            </a:extLst>
          </p:cNvPr>
          <p:cNvSpPr/>
          <p:nvPr/>
        </p:nvSpPr>
        <p:spPr>
          <a:xfrm>
            <a:off x="8756822" y="5099222"/>
            <a:ext cx="3082252" cy="49427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 &amp; Diagnostic Analytics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98371B-28BD-4FC2-9DE3-0D9EC6FE11EC}"/>
              </a:ext>
            </a:extLst>
          </p:cNvPr>
          <p:cNvSpPr/>
          <p:nvPr/>
        </p:nvSpPr>
        <p:spPr>
          <a:xfrm>
            <a:off x="8756822" y="3372287"/>
            <a:ext cx="3149428" cy="78944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Sales Forecasting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Cost Input Forecasting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Supply Chain Simulations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25A69F-5DFE-4CD0-82BA-863B7ADB5371}"/>
              </a:ext>
            </a:extLst>
          </p:cNvPr>
          <p:cNvSpPr/>
          <p:nvPr/>
        </p:nvSpPr>
        <p:spPr>
          <a:xfrm>
            <a:off x="8756822" y="1945949"/>
            <a:ext cx="3082252" cy="88789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Supply Chain Network Design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Inventory Optimization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Manufacturing Optimization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Supply Chain Simulation</a:t>
            </a:r>
          </a:p>
        </p:txBody>
      </p:sp>
    </p:spTree>
    <p:extLst>
      <p:ext uri="{BB962C8B-B14F-4D97-AF65-F5344CB8AC3E}">
        <p14:creationId xmlns:p14="http://schemas.microsoft.com/office/powerpoint/2010/main" val="100360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534999"/>
            <a:ext cx="10392022" cy="1149421"/>
          </a:xfrm>
        </p:spPr>
        <p:txBody>
          <a:bodyPr/>
          <a:lstStyle/>
          <a:p>
            <a:r>
              <a:rPr lang="en-US" sz="4800" dirty="0"/>
              <a:t>What is Supply Chain Network Design?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A4AC-43BF-4FA7-83DB-6EAD7EEAF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206" y="1508129"/>
            <a:ext cx="10985587" cy="4264022"/>
          </a:xfrm>
          <a:solidFill>
            <a:schemeClr val="accent1"/>
          </a:solidFill>
        </p:spPr>
        <p:txBody>
          <a:bodyPr/>
          <a:lstStyle/>
          <a:p>
            <a:pPr marL="101598" indent="0">
              <a:buNone/>
            </a:pPr>
            <a:r>
              <a:rPr lang="en-US" dirty="0"/>
              <a:t>Strategic analysis of the locations and activities of the various elements of a firm’s supply chain:</a:t>
            </a:r>
          </a:p>
          <a:p>
            <a:r>
              <a:rPr lang="en-US" sz="2000" dirty="0"/>
              <a:t>Warehouses  for Raw Materials &amp; Semi-Finished Goods</a:t>
            </a:r>
          </a:p>
          <a:p>
            <a:r>
              <a:rPr lang="en-US" sz="2000" dirty="0"/>
              <a:t>Manufacturing Facilities (Plants or Factories)</a:t>
            </a:r>
          </a:p>
          <a:p>
            <a:r>
              <a:rPr lang="en-US" sz="2000" dirty="0"/>
              <a:t>Distribution Centers (Warehouses) for Finished Goods</a:t>
            </a:r>
          </a:p>
          <a:p>
            <a:r>
              <a:rPr lang="en-US" sz="2000" dirty="0"/>
              <a:t>Retail Stores</a:t>
            </a:r>
          </a:p>
          <a:p>
            <a:endParaRPr lang="en-US" dirty="0"/>
          </a:p>
          <a:p>
            <a:pPr marL="101598" indent="0">
              <a:buNone/>
            </a:pPr>
            <a:r>
              <a:rPr lang="en-US" dirty="0"/>
              <a:t>All with the intent to understand the impacts on profitability, cost, service, and other key metrics; and with a goal to minimize or maximize one or two key metrics (usually cost or profitability).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3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534999"/>
            <a:ext cx="10392022" cy="1149421"/>
          </a:xfrm>
        </p:spPr>
        <p:txBody>
          <a:bodyPr/>
          <a:lstStyle/>
          <a:p>
            <a:r>
              <a:rPr lang="en-US" sz="4800" dirty="0"/>
              <a:t>Distribution Network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A4AC-43BF-4FA7-83DB-6EAD7EEAF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646" y="1620839"/>
            <a:ext cx="10985587" cy="3616322"/>
          </a:xfrm>
          <a:solidFill>
            <a:schemeClr val="accent1"/>
          </a:solidFill>
        </p:spPr>
        <p:txBody>
          <a:bodyPr/>
          <a:lstStyle/>
          <a:p>
            <a:pPr marL="101598" indent="0">
              <a:buNone/>
            </a:pPr>
            <a:r>
              <a:rPr lang="en-US" dirty="0"/>
              <a:t>Given a customer base of demand (aggregated to a city level):</a:t>
            </a:r>
          </a:p>
          <a:p>
            <a:pPr marL="101598" indent="0">
              <a:buNone/>
            </a:pPr>
            <a:endParaRPr lang="en-US" dirty="0"/>
          </a:p>
          <a:p>
            <a:r>
              <a:rPr lang="en-US" dirty="0"/>
              <a:t>Where should we open Distribution Center(s) to satisfy that demand?</a:t>
            </a:r>
          </a:p>
          <a:p>
            <a:r>
              <a:rPr lang="en-US" dirty="0"/>
              <a:t>How much volume should each Distribution Center contain?</a:t>
            </a:r>
          </a:p>
          <a:p>
            <a:r>
              <a:rPr lang="en-US" dirty="0"/>
              <a:t>What customer should be serviced by (“aligned to”) each Distribution Center?</a:t>
            </a:r>
          </a:p>
          <a:p>
            <a:endParaRPr lang="en-US" dirty="0"/>
          </a:p>
          <a:p>
            <a:r>
              <a:rPr lang="en-US" dirty="0"/>
              <a:t>Two “echelons” of the supply chain: Distribution Centers and Customers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3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DE9C16-9312-4BE9-880B-EF7EB465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188392"/>
            <a:ext cx="10392022" cy="918516"/>
          </a:xfrm>
        </p:spPr>
        <p:txBody>
          <a:bodyPr/>
          <a:lstStyle/>
          <a:p>
            <a:r>
              <a:rPr lang="en-US" sz="4800" dirty="0"/>
              <a:t>How Do We Do This?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BA4AC-43BF-4FA7-83DB-6EAD7EEAF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1" y="967212"/>
            <a:ext cx="11138990" cy="5805063"/>
          </a:xfrm>
          <a:solidFill>
            <a:schemeClr val="accent1"/>
          </a:solidFill>
        </p:spPr>
        <p:txBody>
          <a:bodyPr/>
          <a:lstStyle/>
          <a:p>
            <a:pPr marL="101598" indent="0">
              <a:buNone/>
            </a:pPr>
            <a:r>
              <a:rPr lang="en-US" sz="3600" b="1" dirty="0"/>
              <a:t>Optimization modeling</a:t>
            </a:r>
            <a:r>
              <a:rPr lang="en-US" sz="3600" dirty="0"/>
              <a:t> is a mathematical technique that allows a practitioner to optimize a set of interconnected decisions, where the decisions are constrained by real-world limitations.  Optimization solvers take the set of decisions, formulated as a mathematical model, and return the set of decisions that optimizes (minimizes or maximizes) an expression (“objective function”) that includes some or all the decisions as inputs.</a:t>
            </a:r>
          </a:p>
          <a:p>
            <a:pPr marL="101598" indent="0">
              <a:buNone/>
            </a:pPr>
            <a:endParaRPr lang="en-US" sz="3600" b="1" i="1" dirty="0"/>
          </a:p>
          <a:p>
            <a:endParaRPr lang="en-US" sz="3600" dirty="0"/>
          </a:p>
          <a:p>
            <a:endParaRPr lang="en-US" sz="36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269C7-BDFF-4B91-ACCA-604D994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0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D725-5C90-92F5-2977-0C2B0CC8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0"/>
            <a:ext cx="10714674" cy="1143200"/>
          </a:xfrm>
        </p:spPr>
        <p:txBody>
          <a:bodyPr/>
          <a:lstStyle/>
          <a:p>
            <a:r>
              <a:rPr lang="en-US" sz="4400" dirty="0"/>
              <a:t>Optimization Modeling: Decision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5E6D3-6DE9-58BB-32FA-8F8CAA339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137" y="1143200"/>
            <a:ext cx="10786863" cy="5369895"/>
          </a:xfrm>
          <a:solidFill>
            <a:schemeClr val="accent1"/>
          </a:solidFill>
        </p:spPr>
        <p:txBody>
          <a:bodyPr/>
          <a:lstStyle/>
          <a:p>
            <a:pPr marL="101598" indent="0">
              <a:buNone/>
            </a:pPr>
            <a:r>
              <a:rPr lang="en-US" sz="2000" dirty="0"/>
              <a:t>A modeler will define </a:t>
            </a:r>
            <a:r>
              <a:rPr lang="en-US" sz="2000" b="1" i="1" dirty="0"/>
              <a:t>decision variables, </a:t>
            </a:r>
            <a:r>
              <a:rPr lang="en-US" sz="2000" dirty="0"/>
              <a:t>variables that either:</a:t>
            </a:r>
          </a:p>
          <a:p>
            <a:pPr lvl="1"/>
            <a:r>
              <a:rPr lang="en-US" sz="2000" dirty="0"/>
              <a:t>directly represent the decisions they want to make, or </a:t>
            </a:r>
          </a:p>
          <a:p>
            <a:pPr lvl="1"/>
            <a:r>
              <a:rPr lang="en-US" sz="2000" dirty="0"/>
              <a:t>facilitate the constraints.</a:t>
            </a:r>
          </a:p>
          <a:p>
            <a:pPr marL="101598" indent="0">
              <a:buNone/>
            </a:pPr>
            <a:endParaRPr lang="en-US" sz="2000" dirty="0"/>
          </a:p>
          <a:p>
            <a:pPr marL="101598" indent="0">
              <a:buNone/>
            </a:pPr>
            <a:r>
              <a:rPr lang="en-US" sz="2000" dirty="0"/>
              <a:t>The objective function is the expression in the optimization model that we want to minimize or maximize.  It consists of some or all decision variables, plus coefficients and/or constants.  </a:t>
            </a:r>
          </a:p>
          <a:p>
            <a:pPr marL="101598" indent="0">
              <a:buNone/>
            </a:pPr>
            <a:endParaRPr lang="en-US" sz="2000" dirty="0"/>
          </a:p>
          <a:p>
            <a:pPr marL="101598" indent="0">
              <a:buNone/>
            </a:pPr>
            <a:r>
              <a:rPr lang="en-US" sz="2000" dirty="0"/>
              <a:t>When the optimization model is sent to specialized software (a “solver”), the solver will determine the values of all decision variables that yield the optimal value of the objective function.</a:t>
            </a:r>
          </a:p>
          <a:p>
            <a:pPr marL="101598" indent="0">
              <a:buNone/>
            </a:pPr>
            <a:endParaRPr lang="en-US" sz="2000" dirty="0"/>
          </a:p>
          <a:p>
            <a:pPr marL="101598" indent="0">
              <a:buNone/>
            </a:pPr>
            <a:r>
              <a:rPr lang="en-US" sz="2000" dirty="0"/>
              <a:t>Decision variables can be three main types:</a:t>
            </a:r>
          </a:p>
          <a:p>
            <a:r>
              <a:rPr lang="en-US" sz="2000" b="1" dirty="0"/>
              <a:t>Continuous</a:t>
            </a:r>
            <a:r>
              <a:rPr lang="en-US" sz="2000" dirty="0"/>
              <a:t>: any real value, possibly within user-defined upper or lower bounds</a:t>
            </a:r>
          </a:p>
          <a:p>
            <a:r>
              <a:rPr lang="en-US" sz="2000" b="1" dirty="0"/>
              <a:t>Integer: </a:t>
            </a:r>
            <a:r>
              <a:rPr lang="en-US" sz="2000" dirty="0"/>
              <a:t>any integer value, possibly within user-defined upper or lower bounds</a:t>
            </a:r>
          </a:p>
          <a:p>
            <a:r>
              <a:rPr lang="en-US" sz="2000" b="1" dirty="0"/>
              <a:t>Binary</a:t>
            </a:r>
            <a:r>
              <a:rPr lang="en-US" sz="2000" dirty="0"/>
              <a:t>: only 0 or 1</a:t>
            </a:r>
          </a:p>
          <a:p>
            <a:pPr lvl="1"/>
            <a:endParaRPr lang="en-US" sz="2000" dirty="0"/>
          </a:p>
          <a:p>
            <a:pPr marL="101598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312DE-B32D-C768-4B18-CD32013D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ABBE63-3FFE-9CDE-93CF-803896DF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6061472"/>
            <a:ext cx="1828800" cy="796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7D725-5C90-92F5-2977-0C2B0CC8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" y="0"/>
            <a:ext cx="11446043" cy="1143200"/>
          </a:xfrm>
        </p:spPr>
        <p:txBody>
          <a:bodyPr/>
          <a:lstStyle/>
          <a:p>
            <a:r>
              <a:rPr lang="en-US" sz="3600" dirty="0"/>
              <a:t>Optimization Modeling: Constraints and Objective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5E6D3-6DE9-58BB-32FA-8F8CAA339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716" y="1143199"/>
            <a:ext cx="10947284" cy="5538337"/>
          </a:xfrm>
          <a:solidFill>
            <a:schemeClr val="accent1"/>
          </a:solidFill>
        </p:spPr>
        <p:txBody>
          <a:bodyPr/>
          <a:lstStyle/>
          <a:p>
            <a:pPr marL="101598" indent="0">
              <a:buNone/>
            </a:pPr>
            <a:r>
              <a:rPr lang="en-US" sz="1800" b="1" i="1" dirty="0"/>
              <a:t>Constraints</a:t>
            </a:r>
            <a:r>
              <a:rPr lang="en-US" sz="1800" dirty="0"/>
              <a:t> are mathematical (in)equalities that either:</a:t>
            </a:r>
          </a:p>
          <a:p>
            <a:pPr lvl="1"/>
            <a:r>
              <a:rPr lang="en-US" sz="1800" dirty="0"/>
              <a:t>represent real-world relationships between decision variables, or </a:t>
            </a:r>
          </a:p>
          <a:p>
            <a:pPr lvl="1"/>
            <a:r>
              <a:rPr lang="en-US" sz="1800" dirty="0"/>
              <a:t>facilitate other constraints.</a:t>
            </a:r>
          </a:p>
          <a:p>
            <a:pPr marL="101598" indent="0">
              <a:buNone/>
            </a:pPr>
            <a:r>
              <a:rPr lang="en-US" sz="1800" dirty="0"/>
              <a:t>Constraints can be of form </a:t>
            </a:r>
            <a:r>
              <a:rPr lang="en-US" dirty="0"/>
              <a:t>≤, ≥, </a:t>
            </a:r>
            <a:r>
              <a:rPr lang="en-US" sz="1800" dirty="0"/>
              <a:t>or </a:t>
            </a:r>
            <a:r>
              <a:rPr lang="en-US" dirty="0"/>
              <a:t>=.</a:t>
            </a:r>
            <a:r>
              <a:rPr lang="en-US" sz="1800" dirty="0"/>
              <a:t>  Never </a:t>
            </a:r>
            <a:r>
              <a:rPr lang="en-US" dirty="0"/>
              <a:t>&lt;</a:t>
            </a:r>
            <a:r>
              <a:rPr lang="en-US" sz="1800" dirty="0"/>
              <a:t> or </a:t>
            </a:r>
            <a:r>
              <a:rPr lang="en-US" dirty="0"/>
              <a:t>&gt;</a:t>
            </a:r>
            <a:r>
              <a:rPr lang="en-US" sz="1800" dirty="0"/>
              <a:t>.</a:t>
            </a:r>
          </a:p>
          <a:p>
            <a:pPr lvl="1"/>
            <a:r>
              <a:rPr lang="en-US" sz="1800" i="1" dirty="0"/>
              <a:t>x + y ≤ 5</a:t>
            </a:r>
          </a:p>
          <a:p>
            <a:pPr lvl="1"/>
            <a:r>
              <a:rPr lang="en-US" sz="1800" i="1" dirty="0"/>
              <a:t>y – z ≥ -2</a:t>
            </a:r>
          </a:p>
          <a:p>
            <a:pPr lvl="1"/>
            <a:r>
              <a:rPr lang="en-US" sz="1800" i="1" dirty="0"/>
              <a:t>x + z = 7</a:t>
            </a:r>
          </a:p>
          <a:p>
            <a:pPr lvl="1"/>
            <a:r>
              <a:rPr lang="en-US" sz="1800" i="1" dirty="0"/>
              <a:t>x ≥ 0</a:t>
            </a:r>
          </a:p>
          <a:p>
            <a:pPr lvl="1"/>
            <a:r>
              <a:rPr lang="en-US" sz="1800" i="1" dirty="0"/>
              <a:t>y ≥ 0</a:t>
            </a:r>
          </a:p>
          <a:p>
            <a:pPr lvl="1"/>
            <a:r>
              <a:rPr lang="en-US" sz="1800" i="1" dirty="0"/>
              <a:t>z ≥ 0</a:t>
            </a:r>
          </a:p>
          <a:p>
            <a:pPr lvl="1"/>
            <a:r>
              <a:rPr lang="en-US" sz="1800" i="1" dirty="0"/>
              <a:t>x, y, z continuous</a:t>
            </a:r>
          </a:p>
          <a:p>
            <a:pPr lvl="1"/>
            <a:endParaRPr lang="en-US" sz="1800" i="1" dirty="0"/>
          </a:p>
          <a:p>
            <a:pPr marL="101598" indent="0">
              <a:buNone/>
            </a:pPr>
            <a:r>
              <a:rPr lang="en-US" sz="1800" dirty="0"/>
              <a:t>The </a:t>
            </a:r>
            <a:r>
              <a:rPr lang="en-US" sz="1800" b="1" i="1" dirty="0"/>
              <a:t>objective function </a:t>
            </a:r>
            <a:r>
              <a:rPr lang="en-US" sz="1800" dirty="0"/>
              <a:t>is a function of one or more decision variables that the optimization model is tasked with maximizing or minimizing.</a:t>
            </a:r>
          </a:p>
          <a:p>
            <a:pPr lvl="1"/>
            <a:r>
              <a:rPr lang="en-US" sz="1800" i="1" dirty="0"/>
              <a:t>maximize 10x + 5y - 2z</a:t>
            </a:r>
          </a:p>
          <a:p>
            <a:pPr lvl="1"/>
            <a:endParaRPr lang="en-US" sz="1800" dirty="0"/>
          </a:p>
          <a:p>
            <a:pPr marL="101598" indent="0">
              <a:buNone/>
            </a:pPr>
            <a:r>
              <a:rPr lang="en-US" sz="1800" dirty="0"/>
              <a:t>The model finds the values of all decision variables, within the defined constraints, to maximize or minimize this expression.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101598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3409608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34373D"/>
      </a:dk1>
      <a:lt1>
        <a:srgbClr val="FFFFFF"/>
      </a:lt1>
      <a:dk2>
        <a:srgbClr val="CDD2DB"/>
      </a:dk2>
      <a:lt2>
        <a:srgbClr val="6A7486"/>
      </a:lt2>
      <a:accent1>
        <a:srgbClr val="465573"/>
      </a:accent1>
      <a:accent2>
        <a:srgbClr val="6E86B6"/>
      </a:accent2>
      <a:accent3>
        <a:srgbClr val="ACBFE6"/>
      </a:accent3>
      <a:accent4>
        <a:srgbClr val="91C05E"/>
      </a:accent4>
      <a:accent5>
        <a:srgbClr val="ACCC88"/>
      </a:accent5>
      <a:accent6>
        <a:srgbClr val="E2F8C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Thaliard · SlidesCarnival</Template>
  <TotalTime>23487</TotalTime>
  <Words>2037</Words>
  <Application>Microsoft Office PowerPoint</Application>
  <PresentationFormat>Widescreen</PresentationFormat>
  <Paragraphs>239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Titillium Web</vt:lpstr>
      <vt:lpstr>Titillium Web ExtraLight</vt:lpstr>
      <vt:lpstr>Thaliard template</vt:lpstr>
      <vt:lpstr>Minnebar 16:  Supply Chain Network Design: What Is It?</vt:lpstr>
      <vt:lpstr>Who Am I?</vt:lpstr>
      <vt:lpstr>Supply Chains… From Back Office to the Front Page</vt:lpstr>
      <vt:lpstr>How Can Analytics Be Used in Supply Chain Management?</vt:lpstr>
      <vt:lpstr>What is Supply Chain Network Design?</vt:lpstr>
      <vt:lpstr>Distribution Network Design</vt:lpstr>
      <vt:lpstr>How Do We Do This?</vt:lpstr>
      <vt:lpstr>Optimization Modeling: Decision Variables</vt:lpstr>
      <vt:lpstr>Optimization Modeling: Constraints and Objective Function</vt:lpstr>
      <vt:lpstr>PowerPoint Presentation</vt:lpstr>
      <vt:lpstr>Optimization Model Types</vt:lpstr>
      <vt:lpstr>Heartland Widgets, Inc.</vt:lpstr>
      <vt:lpstr>Heartland Widgets, Inc.</vt:lpstr>
      <vt:lpstr>Heartland Widgets: Customer Demand By City</vt:lpstr>
      <vt:lpstr>Heartland Widgets: Potential Distribution Center Locations</vt:lpstr>
      <vt:lpstr>Heartland Widget Distributors, Inc.</vt:lpstr>
      <vt:lpstr>Heartland Widget Distributors, Inc.</vt:lpstr>
      <vt:lpstr>R Packages Used</vt:lpstr>
      <vt:lpstr>Shiny App: Upload Input Files</vt:lpstr>
      <vt:lpstr>Shiny App: Check Inputs</vt:lpstr>
      <vt:lpstr>Shiny App: Check Inputs</vt:lpstr>
      <vt:lpstr>Shiny App: Adjust Settings</vt:lpstr>
      <vt:lpstr>Shiny App: Results</vt:lpstr>
      <vt:lpstr>A Side Discussion About Constraints…</vt:lpstr>
      <vt:lpstr>Shiny App: Requiring Exactly 3 DCs Opened</vt:lpstr>
      <vt:lpstr>Shiny App: Max 400 Miles to DC</vt:lpstr>
      <vt:lpstr>Shiny App: Tradeoffs In Cost Functions</vt:lpstr>
      <vt:lpstr>Conclusion</vt:lpstr>
      <vt:lpstr>Thank you for listening!</vt:lpstr>
      <vt:lpstr>Appendix / 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Driven Supply Chain LLC</dc:title>
  <dc:creator>Ralph Asher</dc:creator>
  <cp:lastModifiedBy>Ralph Asher</cp:lastModifiedBy>
  <cp:revision>99</cp:revision>
  <dcterms:created xsi:type="dcterms:W3CDTF">2021-11-10T02:39:36Z</dcterms:created>
  <dcterms:modified xsi:type="dcterms:W3CDTF">2022-06-04T13:53:07Z</dcterms:modified>
</cp:coreProperties>
</file>